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22"/>
  </p:notesMasterIdLst>
  <p:handoutMasterIdLst>
    <p:handoutMasterId r:id="rId23"/>
  </p:handoutMasterIdLst>
  <p:sldIdLst>
    <p:sldId id="258" r:id="rId2"/>
    <p:sldId id="259" r:id="rId3"/>
    <p:sldId id="261" r:id="rId4"/>
    <p:sldId id="271" r:id="rId5"/>
    <p:sldId id="265" r:id="rId6"/>
    <p:sldId id="268" r:id="rId7"/>
    <p:sldId id="264" r:id="rId8"/>
    <p:sldId id="270" r:id="rId9"/>
    <p:sldId id="276" r:id="rId10"/>
    <p:sldId id="272" r:id="rId11"/>
    <p:sldId id="274" r:id="rId12"/>
    <p:sldId id="273" r:id="rId13"/>
    <p:sldId id="275" r:id="rId14"/>
    <p:sldId id="266" r:id="rId15"/>
    <p:sldId id="260" r:id="rId16"/>
    <p:sldId id="262" r:id="rId17"/>
    <p:sldId id="263" r:id="rId18"/>
    <p:sldId id="277" r:id="rId19"/>
    <p:sldId id="257" r:id="rId20"/>
    <p:sldId id="278" r:id="rId21"/>
  </p:sldIdLst>
  <p:sldSz cx="9144000" cy="6858000" type="screen4x3"/>
  <p:notesSz cx="6858000" cy="9144000"/>
  <p:custDataLst>
    <p:tags r:id="rId2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CC3399"/>
    <a:srgbClr val="FF9933"/>
    <a:srgbClr val="FF9966"/>
    <a:srgbClr val="33CC33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-1520" y="-96"/>
      </p:cViewPr>
      <p:guideLst>
        <p:guide orient="horz" pos="425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tags" Target="tags/tag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04520-BC95-8040-A960-8008E9D6993B}" type="datetimeFigureOut">
              <a:rPr lang="en-US" smtClean="0"/>
              <a:t>6/9/14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7AA71-9127-3549-8844-78AC591D4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463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1.png>
</file>

<file path=ppt/media/image16.png>
</file>

<file path=ppt/media/image2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40E8FAF-0EB9-4F3C-9D18-30F5214B3A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017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gi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H="1">
            <a:off x="0" y="0"/>
            <a:ext cx="9144000" cy="6858000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 rot="16200000">
            <a:off x="-2536825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/>
          <a:lstStyle>
            <a:lvl1pPr algn="r">
              <a:defRPr sz="4200"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Date Placeholder 30"/>
          <p:cNvSpPr>
            <a:spLocks noGrp="1"/>
          </p:cNvSpPr>
          <p:nvPr>
            <p:ph type="dt" sz="half" idx="10"/>
          </p:nvPr>
        </p:nvSpPr>
        <p:spPr>
          <a:xfrm>
            <a:off x="5033639" y="6557963"/>
            <a:ext cx="2840361" cy="227012"/>
          </a:xfrm>
        </p:spPr>
        <p:txBody>
          <a:bodyPr/>
          <a:lstStyle>
            <a:lvl1pPr>
              <a:defRPr lang="en-US"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June 9, 2014</a:t>
            </a:r>
            <a:endParaRPr/>
          </a:p>
        </p:txBody>
      </p:sp>
      <p:pic>
        <p:nvPicPr>
          <p:cNvPr id="7" name="Picture 6" descr="FNAL_logo_sm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03767" cy="926942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135" y="134244"/>
            <a:ext cx="8262937" cy="441325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777" y="752368"/>
            <a:ext cx="8251825" cy="5553075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9CFA1-B09C-442F-85C3-919131D33D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3388" y="6557963"/>
            <a:ext cx="2001837" cy="227012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June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375"/>
            <a:ext cx="3657600" cy="22860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750" y="6553200"/>
            <a:ext cx="587375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fld id="{05B137E2-35D0-4667-9362-8260FF57AB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257" y="124288"/>
            <a:ext cx="8262937" cy="441325"/>
          </a:xfrm>
        </p:spPr>
        <p:txBody>
          <a:bodyPr/>
          <a:lstStyle>
            <a:lvl1pPr>
              <a:defRPr cap="none" baseline="0">
                <a:latin typeface="+mj-lt"/>
              </a:defRPr>
            </a:lvl1pPr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26"/>
          <p:cNvSpPr>
            <a:spLocks noGrp="1"/>
          </p:cNvSpPr>
          <p:nvPr>
            <p:ph type="dt" sz="half" idx="10"/>
          </p:nvPr>
        </p:nvSpPr>
        <p:spPr>
          <a:xfrm>
            <a:off x="5044966" y="6569076"/>
            <a:ext cx="3212988" cy="19257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199" y="6557963"/>
            <a:ext cx="3859619" cy="172446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A26155-0DCC-45D2-90B6-32F65F3F6C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657065"/>
            <a:ext cx="6255488" cy="1362075"/>
          </a:xfrm>
        </p:spPr>
        <p:txBody>
          <a:bodyPr anchor="t"/>
          <a:lstStyle>
            <a:lvl1pPr algn="r">
              <a:buNone/>
              <a:defRPr sz="4200" b="1" cap="all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5029" y="3145972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400" y="6556375"/>
            <a:ext cx="2001838" cy="2270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June 9, 2014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138" y="6556375"/>
            <a:ext cx="2895600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4175" y="6554788"/>
            <a:ext cx="587375" cy="22860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03C22C54-04B8-4329-8E4F-B3EC0867C1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408" y="224393"/>
            <a:ext cx="8371114" cy="507274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661" y="862297"/>
            <a:ext cx="4060371" cy="51464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7530" y="853420"/>
            <a:ext cx="4172275" cy="517910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914655-DFE5-45AD-AEB7-B6324F535D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507274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8829"/>
            <a:ext cx="3520440" cy="48578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979714"/>
            <a:ext cx="3520440" cy="48469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013A5A-BD10-4E42-8EDD-42C4A14A64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587" y="115854"/>
            <a:ext cx="8490857" cy="463731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6"/>
          <p:cNvSpPr>
            <a:spLocks noGrp="1"/>
          </p:cNvSpPr>
          <p:nvPr>
            <p:ph type="dt" sz="half" idx="10"/>
          </p:nvPr>
        </p:nvSpPr>
        <p:spPr>
          <a:xfrm>
            <a:off x="5264458" y="6569076"/>
            <a:ext cx="2993496" cy="2270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5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B536C3-BB10-4165-8E74-99838CB517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4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871096-0617-41A5-9758-D801656409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lIns="45720" tIns="0" rIns="0" bIns="0" spcCol="0" rtlCol="0" fromWordArt="0" forceAA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584E87-2809-400F-A130-20751D1ABD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21240000">
            <a:off x="598488" y="1004888"/>
            <a:ext cx="4319587" cy="4311650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 rot="21420000">
            <a:off x="596900" y="998538"/>
            <a:ext cx="4319588" cy="4313237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lIns="82296" tIns="0" rIns="0" bIns="0" spcCol="0" rtlCol="0" fromWordArt="0" forceAA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June 9, 2014</a:t>
            </a: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58A0D8F-9A19-4D03-8318-653C6FCD8B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-2" y="0"/>
            <a:ext cx="391887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97135" y="134244"/>
            <a:ext cx="8262937" cy="441325"/>
          </a:xfrm>
          <a:prstGeom prst="rect">
            <a:avLst/>
          </a:prstGeom>
        </p:spPr>
        <p:txBody>
          <a:bodyPr vert="horz" lIns="45720" tIns="0" rIns="45720" bIns="0" anchor="b" anchorCtr="0">
            <a:no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30" name="Text Placeholder 30"/>
          <p:cNvSpPr>
            <a:spLocks noGrp="1"/>
          </p:cNvSpPr>
          <p:nvPr>
            <p:ph type="body" idx="1"/>
          </p:nvPr>
        </p:nvSpPr>
        <p:spPr bwMode="auto">
          <a:xfrm>
            <a:off x="503776" y="690225"/>
            <a:ext cx="8251825" cy="555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5018690" y="6569076"/>
            <a:ext cx="3239263" cy="227012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63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337550" y="6534150"/>
            <a:ext cx="588963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fld id="{61210FB4-E372-466D-A3EB-21FD966A10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ext Box 11"/>
          <p:cNvSpPr txBox="1">
            <a:spLocks noChangeArrowheads="1"/>
          </p:cNvSpPr>
          <p:nvPr userDrawn="1"/>
        </p:nvSpPr>
        <p:spPr bwMode="auto">
          <a:xfrm>
            <a:off x="381000" y="6553200"/>
            <a:ext cx="1676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10" name="Picture 9" descr="FNAL_logo_sm.gif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0" y="1"/>
            <a:ext cx="371959" cy="3814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7" r:id="rId2"/>
    <p:sldLayoutId id="2147483765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6" r:id="rId9"/>
    <p:sldLayoutId id="2147483763" r:id="rId10"/>
    <p:sldLayoutId id="2147483767" r:id="rId11"/>
  </p:sldLayoutIdLst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kern="120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9pPr>
      <a:extLst/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tx2"/>
        </a:buClr>
        <a:buSzPct val="73000"/>
        <a:buFont typeface="Wingdings 2" pitchFamily="18" charset="2"/>
        <a:buChar char="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20700" indent="-228600" algn="l" rtl="0" eaLnBrk="0" fontAlgn="base" hangingPunct="0">
        <a:spcBef>
          <a:spcPts val="500"/>
        </a:spcBef>
        <a:spcAft>
          <a:spcPct val="0"/>
        </a:spcAft>
        <a:buClr>
          <a:srgbClr val="F9B639"/>
        </a:buClr>
        <a:buSzPct val="80000"/>
        <a:buFont typeface="Wingdings 2" pitchFamily="18" charset="2"/>
        <a:buChar char=""/>
        <a:defRPr sz="2300" kern="1200">
          <a:solidFill>
            <a:srgbClr val="6C6C6C"/>
          </a:solidFill>
          <a:latin typeface="+mn-lt"/>
          <a:ea typeface="+mn-ea"/>
          <a:cs typeface="+mn-cs"/>
        </a:defRPr>
      </a:lvl2pPr>
      <a:lvl3pPr marL="758825" indent="-228600" algn="l" rtl="0" eaLnBrk="0" fontAlgn="base" hangingPunct="0">
        <a:spcBef>
          <a:spcPts val="400"/>
        </a:spcBef>
        <a:spcAft>
          <a:spcPct val="0"/>
        </a:spcAft>
        <a:buClr>
          <a:srgbClr val="F9B639"/>
        </a:buClr>
        <a:buSzPct val="60000"/>
        <a:buFont typeface="Wingdings" pitchFamily="2" charset="2"/>
        <a:buChar char="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4888" indent="-228600" algn="l" rtl="0" eaLnBrk="0" fontAlgn="base" hangingPunct="0">
        <a:spcBef>
          <a:spcPct val="20000"/>
        </a:spcBef>
        <a:spcAft>
          <a:spcPct val="0"/>
        </a:spcAft>
        <a:buClr>
          <a:srgbClr val="F9B639"/>
        </a:buClr>
        <a:buSzPct val="80000"/>
        <a:buFont typeface="Wingdings 2" pitchFamily="18" charset="2"/>
        <a:buChar char=""/>
        <a:defRPr sz="2000" kern="1200">
          <a:solidFill>
            <a:srgbClr val="6C6C6C"/>
          </a:solidFill>
          <a:latin typeface="+mn-lt"/>
          <a:ea typeface="+mn-ea"/>
          <a:cs typeface="+mn-cs"/>
        </a:defRPr>
      </a:lvl4pPr>
      <a:lvl5pPr marL="1279525" indent="-228600" algn="l" rtl="0" eaLnBrk="0" fontAlgn="base" hangingPunct="0">
        <a:spcBef>
          <a:spcPts val="400"/>
        </a:spcBef>
        <a:spcAft>
          <a:spcPct val="0"/>
        </a:spcAft>
        <a:buClr>
          <a:srgbClr val="F9B639"/>
        </a:buClr>
        <a:buSzPct val="70000"/>
        <a:buFont typeface="Wingdings" pitchFamily="2" charset="2"/>
        <a:buChar char="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59974" y="533400"/>
            <a:ext cx="3912293" cy="2868168"/>
          </a:xfrm>
        </p:spPr>
        <p:txBody>
          <a:bodyPr/>
          <a:lstStyle/>
          <a:p>
            <a:r>
              <a:rPr lang="en-US" dirty="0" smtClean="0"/>
              <a:t>Protons in IOTA 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Eric </a:t>
            </a:r>
            <a:r>
              <a:rPr lang="en-US" dirty="0" err="1" smtClean="0"/>
              <a:t>Prebys</a:t>
            </a:r>
            <a:r>
              <a:rPr lang="en-US" dirty="0" smtClean="0"/>
              <a:t>, Fermilab APC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96869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Injection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6"/>
            <a:ext cx="8251825" cy="1207894"/>
          </a:xfrm>
        </p:spPr>
        <p:txBody>
          <a:bodyPr/>
          <a:lstStyle/>
          <a:p>
            <a:r>
              <a:rPr lang="en-US" sz="2000" dirty="0" smtClean="0"/>
              <a:t>Proton injection will initially be done with a single turn, using the same kicker and </a:t>
            </a:r>
            <a:r>
              <a:rPr lang="en-US" sz="2000" dirty="0" err="1" smtClean="0"/>
              <a:t>lambertson</a:t>
            </a:r>
            <a:r>
              <a:rPr lang="en-US" sz="2000" dirty="0" smtClean="0"/>
              <a:t> as electron injection</a:t>
            </a:r>
          </a:p>
          <a:p>
            <a:pPr lvl="1"/>
            <a:r>
              <a:rPr lang="en-US" sz="1800" dirty="0" smtClean="0"/>
              <a:t>Sufficient Aperture</a:t>
            </a:r>
          </a:p>
          <a:p>
            <a:pPr lvl="1"/>
            <a:r>
              <a:rPr lang="en-US" sz="1800" dirty="0" smtClean="0"/>
              <a:t>Kicker pulse must be variable width</a:t>
            </a:r>
          </a:p>
          <a:p>
            <a:pPr lvl="1"/>
            <a:r>
              <a:rPr lang="en-US" sz="1800" dirty="0" smtClean="0"/>
              <a:t>Possible upgrade to ion injection later</a:t>
            </a:r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r>
              <a:rPr lang="en-US" sz="2200" dirty="0" smtClean="0"/>
              <a:t>Note: dipole supplies unipolar</a:t>
            </a:r>
          </a:p>
          <a:p>
            <a:pPr lvl="1"/>
            <a:r>
              <a:rPr lang="en-US" sz="1800" dirty="0" smtClean="0"/>
              <a:t>Must physically switch polarity to operate in proton mode!</a:t>
            </a: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96" y="2547408"/>
            <a:ext cx="7704532" cy="320404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861092" y="1549199"/>
            <a:ext cx="2065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Switch dipole:</a:t>
            </a:r>
          </a:p>
          <a:p>
            <a:r>
              <a:rPr lang="en-US" sz="1800" dirty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   OFF=electrons</a:t>
            </a:r>
            <a:br>
              <a:rPr lang="en-US" sz="1800" dirty="0" smtClean="0">
                <a:solidFill>
                  <a:srgbClr val="C00000"/>
                </a:solidFill>
                <a:latin typeface="+mn-lt"/>
              </a:rPr>
            </a:b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    ON=protons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4940063" y="2163297"/>
            <a:ext cx="1144308" cy="103280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9209906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Issues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0839" t="9685" r="27500" b="48550"/>
          <a:stretch/>
        </p:blipFill>
        <p:spPr>
          <a:xfrm>
            <a:off x="941188" y="2052580"/>
            <a:ext cx="7252080" cy="243814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821458" y="2767014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056235" y="2768387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282777" y="2775252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900000">
            <a:off x="5436074" y="2912550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900000">
            <a:off x="5650257" y="2968842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900000">
            <a:off x="5897394" y="3023761"/>
            <a:ext cx="102056" cy="124743"/>
          </a:xfrm>
          <a:prstGeom prst="rect">
            <a:avLst/>
          </a:prstGeom>
          <a:solidFill>
            <a:srgbClr val="008000"/>
          </a:solidFill>
          <a:ln w="12700">
            <a:solidFill>
              <a:srgbClr val="008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546409" y="1328200"/>
            <a:ext cx="3414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Dispersion suppression (these quads not in current design)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5884320" y="2062206"/>
            <a:ext cx="349563" cy="803911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128934" y="1265136"/>
            <a:ext cx="3747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Matching: no problems foreseen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506016" y="1613574"/>
            <a:ext cx="440178" cy="110808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97843" y="4955686"/>
            <a:ext cx="5771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May need to add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debuncher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to reduce energy spread</a:t>
            </a:r>
          </a:p>
        </p:txBody>
      </p:sp>
    </p:spTree>
    <p:extLst>
      <p:ext uri="{BB962C8B-B14F-4D97-AF65-F5344CB8AC3E}">
        <p14:creationId xmlns:p14="http://schemas.microsoft.com/office/powerpoint/2010/main" val="473034493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Achromatic Dogleg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412359"/>
          </a:xfrm>
        </p:spPr>
        <p:txBody>
          <a:bodyPr/>
          <a:lstStyle/>
          <a:p>
            <a:r>
              <a:rPr lang="en-US" dirty="0" smtClean="0"/>
              <a:t>First pass with original (15°) injection line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Note: new design has shorter line/larger bend</a:t>
            </a:r>
          </a:p>
          <a:p>
            <a:pPr lvl="1"/>
            <a:r>
              <a:rPr lang="en-US" dirty="0" smtClean="0"/>
              <a:t>Might be challenging to make it achromatic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455" y="1190724"/>
            <a:ext cx="5833323" cy="4475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63807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1248953"/>
          </a:xfrm>
        </p:spPr>
        <p:txBody>
          <a:bodyPr/>
          <a:lstStyle/>
          <a:p>
            <a:r>
              <a:rPr lang="en-US" dirty="0" smtClean="0"/>
              <a:t>In the most recent version of the IOTA design, the injection angle has been increased, and the transfer line shortened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Still need to address this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Injection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085" y="2036925"/>
            <a:ext cx="5130116" cy="3292980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3345193" y="2755674"/>
            <a:ext cx="1179322" cy="725775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88590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257" y="124288"/>
            <a:ext cx="8973219" cy="441325"/>
          </a:xfrm>
        </p:spPr>
        <p:txBody>
          <a:bodyPr/>
          <a:lstStyle/>
          <a:p>
            <a:r>
              <a:rPr lang="en-US" dirty="0" smtClean="0"/>
              <a:t>Taking stock of what we have and what we haven’t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A lot of miscellaneous hardware will be reused by the PXIE program</a:t>
            </a:r>
          </a:p>
          <a:p>
            <a:pPr lvl="1"/>
            <a:r>
              <a:rPr lang="en-US" sz="1800" dirty="0" smtClean="0"/>
              <a:t>A lot of stuff disappeared from the HINS hall between my first and second visit</a:t>
            </a:r>
          </a:p>
          <a:p>
            <a:pPr lvl="1"/>
            <a:r>
              <a:rPr lang="en-US" sz="1800" dirty="0" smtClean="0"/>
              <a:t>We believe we have an “understanding” now.</a:t>
            </a:r>
          </a:p>
          <a:p>
            <a:pPr lvl="1"/>
            <a:r>
              <a:rPr lang="en-US" sz="1800" dirty="0" smtClean="0"/>
              <a:t>PXIE </a:t>
            </a:r>
            <a:r>
              <a:rPr lang="en-US" sz="1800" i="1" dirty="0" smtClean="0"/>
              <a:t>might</a:t>
            </a:r>
            <a:r>
              <a:rPr lang="en-US" sz="1800" dirty="0" smtClean="0"/>
              <a:t> be finished before we need the stuff, but we’re not counting on that.</a:t>
            </a:r>
          </a:p>
          <a:p>
            <a:r>
              <a:rPr lang="en-US" sz="2000" dirty="0" smtClean="0"/>
              <a:t>What we have</a:t>
            </a:r>
          </a:p>
          <a:p>
            <a:pPr lvl="1"/>
            <a:r>
              <a:rPr lang="en-US" sz="1800" dirty="0" smtClean="0"/>
              <a:t>Klystron and all supporting hardware</a:t>
            </a:r>
          </a:p>
          <a:p>
            <a:pPr lvl="1"/>
            <a:r>
              <a:rPr lang="en-US" sz="1800" dirty="0" smtClean="0"/>
              <a:t>Re-circulator, hybrid, other misc. RF hardware</a:t>
            </a:r>
          </a:p>
          <a:p>
            <a:pPr lvl="1"/>
            <a:r>
              <a:rPr lang="en-US" sz="1800" dirty="0" smtClean="0"/>
              <a:t>RFQ</a:t>
            </a:r>
          </a:p>
          <a:p>
            <a:pPr lvl="1"/>
            <a:r>
              <a:rPr lang="en-US" sz="1800" dirty="0" smtClean="0"/>
              <a:t>Proton source (sans 50 kV supply)</a:t>
            </a:r>
          </a:p>
          <a:p>
            <a:pPr lvl="1"/>
            <a:r>
              <a:rPr lang="en-US" sz="1800" dirty="0" smtClean="0"/>
              <a:t>Support girder</a:t>
            </a:r>
          </a:p>
          <a:p>
            <a:pPr lvl="1"/>
            <a:r>
              <a:rPr lang="en-US" sz="1800" dirty="0" smtClean="0"/>
              <a:t>quads (assuming we can borrow them again</a:t>
            </a:r>
          </a:p>
          <a:p>
            <a:r>
              <a:rPr lang="en-US" sz="2000" dirty="0" smtClean="0"/>
              <a:t>What we haven’t</a:t>
            </a:r>
          </a:p>
          <a:p>
            <a:pPr lvl="1"/>
            <a:r>
              <a:rPr lang="en-US" sz="1800" dirty="0" smtClean="0"/>
              <a:t>50 kV supply for proton source</a:t>
            </a:r>
          </a:p>
          <a:p>
            <a:pPr lvl="1"/>
            <a:r>
              <a:rPr lang="en-US" sz="1800" dirty="0" smtClean="0"/>
              <a:t>Vacuum lines and pumps (picked clean by vultures)</a:t>
            </a:r>
          </a:p>
          <a:p>
            <a:pPr lvl="1"/>
            <a:r>
              <a:rPr lang="en-US" sz="1800" dirty="0" smtClean="0"/>
              <a:t>Coax from upstream gallery to RFQ 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276937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Challenge: RFQs need lots of stuff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6201" r="6201"/>
          <a:stretch>
            <a:fillRect/>
          </a:stretch>
        </p:blipFill>
        <p:spPr>
          <a:xfrm>
            <a:off x="948065" y="693608"/>
            <a:ext cx="7697379" cy="517996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41929" y="5945577"/>
            <a:ext cx="8010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Not shown: charging supply (big).  Where can we put this stuff?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84371" y="1074670"/>
            <a:ext cx="247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solidFill>
                  <a:schemeClr val="bg1"/>
                </a:solidFill>
                <a:latin typeface="+mn-lt"/>
              </a:rPr>
              <a:t>R. Webber</a:t>
            </a:r>
          </a:p>
        </p:txBody>
      </p:sp>
    </p:spTree>
    <p:extLst>
      <p:ext uri="{BB962C8B-B14F-4D97-AF65-F5344CB8AC3E}">
        <p14:creationId xmlns:p14="http://schemas.microsoft.com/office/powerpoint/2010/main" val="2779873968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Location of RFQ Supply Hardware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6"/>
            <a:ext cx="8251825" cy="482142"/>
          </a:xfrm>
        </p:spPr>
        <p:txBody>
          <a:bodyPr/>
          <a:lstStyle/>
          <a:p>
            <a:r>
              <a:rPr lang="en-US" sz="2000" dirty="0" smtClean="0"/>
              <a:t>Original (bad) idea: Put all the hardware </a:t>
            </a:r>
            <a:r>
              <a:rPr lang="en-US" sz="2000" i="1" dirty="0" smtClean="0"/>
              <a:t>inside</a:t>
            </a:r>
            <a:r>
              <a:rPr lang="en-US" sz="2000" dirty="0" smtClean="0"/>
              <a:t> the IOTA ring</a:t>
            </a: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Might be able to make it work, but lots of problems</a:t>
            </a:r>
          </a:p>
          <a:p>
            <a:pPr lvl="1"/>
            <a:r>
              <a:rPr lang="en-US" sz="1600" dirty="0" smtClean="0"/>
              <a:t>Interference with magnet power supplies</a:t>
            </a:r>
          </a:p>
          <a:p>
            <a:pPr lvl="1"/>
            <a:r>
              <a:rPr lang="en-US" sz="1600" dirty="0" smtClean="0"/>
              <a:t>Placement and access</a:t>
            </a:r>
          </a:p>
          <a:p>
            <a:pPr lvl="1"/>
            <a:r>
              <a:rPr lang="en-US" sz="1600" dirty="0" smtClean="0"/>
              <a:t>etc.</a:t>
            </a:r>
          </a:p>
          <a:p>
            <a:r>
              <a:rPr lang="en-US" sz="2000" dirty="0" smtClean="0"/>
              <a:t>Luckily, the elimination of the second two cryomodules leaves room in the upstream ASTA gallery</a:t>
            </a:r>
            <a:r>
              <a:rPr lang="en-US" sz="1600" dirty="0" smtClean="0"/>
              <a:t>…</a:t>
            </a:r>
            <a:endParaRPr lang="en-US" sz="20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469" y="1186324"/>
            <a:ext cx="7794310" cy="276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32301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Put all high power RF hardware in the upstream gallery and run coax to the RFQ itself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Planning to move equipment from the HINS test area, but may be able to reduce cost by</a:t>
            </a:r>
          </a:p>
          <a:p>
            <a:pPr lvl="1"/>
            <a:r>
              <a:rPr lang="en-US" sz="1600" dirty="0" smtClean="0"/>
              <a:t>Using the unused charging supply-&gt;pulse transformer chain for CM 2 and 3</a:t>
            </a:r>
          </a:p>
          <a:p>
            <a:pPr lvl="1"/>
            <a:r>
              <a:rPr lang="en-US" sz="1600" dirty="0" smtClean="0"/>
              <a:t>Using extra 325 MHz klystron currently in storage</a:t>
            </a:r>
            <a:endParaRPr lang="en-US" sz="16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812" y="1645377"/>
            <a:ext cx="8591188" cy="2164816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6768165" y="2526172"/>
            <a:ext cx="223279" cy="0"/>
          </a:xfrm>
          <a:prstGeom prst="line">
            <a:avLst/>
          </a:prstGeom>
          <a:ln w="63500">
            <a:solidFill>
              <a:srgbClr val="FF0000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990340" y="2539004"/>
            <a:ext cx="223279" cy="0"/>
          </a:xfrm>
          <a:prstGeom prst="line">
            <a:avLst/>
          </a:prstGeom>
          <a:ln w="12700">
            <a:solidFill>
              <a:srgbClr val="FF0000"/>
            </a:solidFill>
            <a:prstDash val="sysDash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53953" y="1032799"/>
            <a:ext cx="2149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source, RFQ and injection girder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321605" y="1646897"/>
            <a:ext cx="488425" cy="767621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36193" y="3934678"/>
            <a:ext cx="3489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Charging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supply,modulator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, pulse transformer, and klystron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175871" y="2986745"/>
            <a:ext cx="294160" cy="1003762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562171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Estimate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473053"/>
          </a:xfrm>
        </p:spPr>
        <p:txBody>
          <a:bodyPr/>
          <a:lstStyle/>
          <a:p>
            <a:r>
              <a:rPr lang="en-US" dirty="0" smtClean="0"/>
              <a:t>As requested at the last review</a:t>
            </a:r>
          </a:p>
          <a:p>
            <a:pPr lvl="1"/>
            <a:r>
              <a:rPr lang="en-US" dirty="0" smtClean="0"/>
              <a:t>Assume installation over two years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161870"/>
              </p:ext>
            </p:extLst>
          </p:nvPr>
        </p:nvGraphicFramePr>
        <p:xfrm>
          <a:off x="1088099" y="1780395"/>
          <a:ext cx="7196842" cy="4332750"/>
        </p:xfrm>
        <a:graphic>
          <a:graphicData uri="http://schemas.openxmlformats.org/drawingml/2006/table">
            <a:tbl>
              <a:tblPr/>
              <a:tblGrid>
                <a:gridCol w="1291037"/>
                <a:gridCol w="892738"/>
                <a:gridCol w="892738"/>
                <a:gridCol w="1249833"/>
                <a:gridCol w="988879"/>
                <a:gridCol w="988879"/>
                <a:gridCol w="892738"/>
              </a:tblGrid>
              <a:tr h="27680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unit cost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FY16 qty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FY17 Qty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FY16 total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FY17 total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100">
                <a:tc>
                  <a:txBody>
                    <a:bodyPr/>
                    <a:lstStyle/>
                    <a:p>
                      <a:pPr algn="l" fontAlgn="b"/>
                      <a:r>
                        <a:rPr lang="ro-R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3" coax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$50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3" hardware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2,500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2,500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heliac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1,800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1,800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heliac hardware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 kV ion system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79000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79,000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79,000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RFQ vacuum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misc. vacuum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Hydrogen system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Misc. cabling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controls/interlocks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Installation costs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T&amp;M Electrical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T&amp;M piping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424,480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359,000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783,480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23.5% overhead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99,753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84,365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184,118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524,233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443,365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967,598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35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Contingency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157,270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133,010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290,279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3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Total:</a:t>
                      </a:r>
                    </a:p>
                  </a:txBody>
                  <a:tcPr marL="12700" marR="12700" marT="1270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681,503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576,375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1,257,877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4197224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Future Upgrade: H- injection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702029"/>
          </a:xfrm>
        </p:spPr>
        <p:txBody>
          <a:bodyPr/>
          <a:lstStyle/>
          <a:p>
            <a:r>
              <a:rPr lang="en-US" dirty="0" smtClean="0"/>
              <a:t>Install a stripping foil in the 30° bend?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Still investigating bump configuration</a:t>
            </a:r>
          </a:p>
          <a:p>
            <a:r>
              <a:rPr lang="en-US" dirty="0" smtClean="0"/>
              <a:t>Not currently scoped.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60" y="1056447"/>
            <a:ext cx="6374993" cy="348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84480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6"/>
            <a:ext cx="8251825" cy="4139962"/>
          </a:xfrm>
        </p:spPr>
        <p:txBody>
          <a:bodyPr/>
          <a:lstStyle/>
          <a:p>
            <a:r>
              <a:rPr lang="en-US" dirty="0" smtClean="0"/>
              <a:t>The primary motivation for nonlinear integrable optics is to reduce the sensitivity to harmonic instabilities and thereby enable stable beams with higher space charge or beam-beam tune shifts.</a:t>
            </a:r>
          </a:p>
          <a:p>
            <a:r>
              <a:rPr lang="en-US" dirty="0" smtClean="0"/>
              <a:t>This cannot be directly measured with the electron beam.</a:t>
            </a:r>
          </a:p>
          <a:p>
            <a:pPr lvl="1"/>
            <a:r>
              <a:rPr lang="en-US" dirty="0" smtClean="0"/>
              <a:t>electron beam must be used as pencil beam to probe tune space.</a:t>
            </a:r>
          </a:p>
          <a:p>
            <a:r>
              <a:rPr lang="en-US" dirty="0" smtClean="0"/>
              <a:t>Eventually, we can experiment with space charge compensation techniques (e-lens,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DOE review recognized this as a high priority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15943" y="4826612"/>
            <a:ext cx="7157429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1"/>
            <a:r>
              <a:rPr lang="en-US" sz="2000" dirty="0"/>
              <a:t>“…the high priority R&amp;D goal for Fermilab is to develop the standalone IOTA ring</a:t>
            </a:r>
            <a:r>
              <a:rPr lang="en-US" sz="2000" b="1" dirty="0"/>
              <a:t>, including its proton source</a:t>
            </a:r>
            <a:r>
              <a:rPr lang="en-US" sz="2000" dirty="0"/>
              <a:t>. A revised cost estimate that includes these additional items [injection, instrumentation, experiments] should be provided…prior to finalizing a funding decision.”</a:t>
            </a:r>
          </a:p>
        </p:txBody>
      </p:sp>
    </p:spTree>
    <p:extLst>
      <p:ext uri="{BB962C8B-B14F-4D97-AF65-F5344CB8AC3E}">
        <p14:creationId xmlns:p14="http://schemas.microsoft.com/office/powerpoint/2010/main" val="1322020536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proton beam in IOTA ring</a:t>
            </a:r>
          </a:p>
          <a:p>
            <a:r>
              <a:rPr lang="en-US" dirty="0" smtClean="0"/>
              <a:t>Integrate proton transfer line design into overall injection design</a:t>
            </a:r>
          </a:p>
          <a:p>
            <a:r>
              <a:rPr lang="en-US" dirty="0" smtClean="0"/>
              <a:t>Finalize details regarding which hardware will be used.</a:t>
            </a:r>
          </a:p>
          <a:p>
            <a:pPr lvl="1"/>
            <a:r>
              <a:rPr lang="en-US" dirty="0" smtClean="0"/>
              <a:t>Move HINS klystron support gear or use extras for 1.3 GHz?</a:t>
            </a:r>
          </a:p>
          <a:p>
            <a:pPr lvl="1"/>
            <a:r>
              <a:rPr lang="en-US" dirty="0" smtClean="0"/>
              <a:t>Move klystron or use spare?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95315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get protons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Luckily, we have an extra RFQ just lying around…</a:t>
            </a:r>
          </a:p>
          <a:p>
            <a:r>
              <a:rPr lang="en-US" sz="2000" dirty="0" smtClean="0"/>
              <a:t>The HINS (“</a:t>
            </a:r>
            <a:r>
              <a:rPr lang="en-US" sz="2000" smtClean="0"/>
              <a:t>High </a:t>
            </a:r>
            <a:r>
              <a:rPr lang="en-US" sz="2000" smtClean="0"/>
              <a:t>Intensity</a:t>
            </a:r>
            <a:r>
              <a:rPr lang="en-US" sz="2000" smtClean="0"/>
              <a:t> </a:t>
            </a:r>
            <a:r>
              <a:rPr lang="en-US" sz="2000" dirty="0" smtClean="0"/>
              <a:t>Neutrino Source”) was developed as the front end of a pulsed “Project X” 8 </a:t>
            </a:r>
            <a:r>
              <a:rPr lang="en-US" sz="2000" dirty="0" err="1" smtClean="0"/>
              <a:t>GeV</a:t>
            </a:r>
            <a:r>
              <a:rPr lang="en-US" sz="2000" dirty="0" smtClean="0"/>
              <a:t> proton </a:t>
            </a:r>
            <a:r>
              <a:rPr lang="en-US" sz="2000" dirty="0" err="1" smtClean="0"/>
              <a:t>linac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Because of cooling problems, it never reached its design pulse rate</a:t>
            </a:r>
          </a:p>
          <a:p>
            <a:r>
              <a:rPr lang="en-US" sz="2000" dirty="0" err="1" smtClean="0"/>
              <a:t>ProjectX</a:t>
            </a:r>
            <a:r>
              <a:rPr lang="en-US" sz="2000" dirty="0" smtClean="0"/>
              <a:t> (now PIP-II) specification was changed to a CW front end</a:t>
            </a:r>
          </a:p>
          <a:p>
            <a:pPr lvl="1"/>
            <a:r>
              <a:rPr lang="en-US" sz="1600" dirty="0" smtClean="0"/>
              <a:t>HINS-&gt;PXIE</a:t>
            </a:r>
            <a:endParaRPr lang="en-US" sz="1600" dirty="0"/>
          </a:p>
          <a:p>
            <a:r>
              <a:rPr lang="en-US" sz="2000" dirty="0" smtClean="0"/>
              <a:t>HINS RFQ available for our use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426" y="1868289"/>
            <a:ext cx="3414710" cy="274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802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RFQ Design and Specifications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133" y="831852"/>
            <a:ext cx="2882900" cy="2501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23286"/>
          <a:stretch/>
        </p:blipFill>
        <p:spPr>
          <a:xfrm>
            <a:off x="980153" y="3986606"/>
            <a:ext cx="3063396" cy="1861273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>
          <a:xfrm>
            <a:off x="2302572" y="3405448"/>
            <a:ext cx="474469" cy="558270"/>
          </a:xfrm>
          <a:prstGeom prst="downArrow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7867" y="1828335"/>
            <a:ext cx="4500865" cy="42111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339998" y="1395675"/>
            <a:ext cx="4116719" cy="376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Pulsed 4-vane RFQ: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2089" y="3684583"/>
            <a:ext cx="4716782" cy="2651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74522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HINS Layout (During Operation)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133" y="794478"/>
            <a:ext cx="4521200" cy="37211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55" y="4516965"/>
            <a:ext cx="7442021" cy="17077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72" y="753665"/>
            <a:ext cx="3426624" cy="22844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39677" y="3070486"/>
            <a:ext cx="186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Meson Hall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260707" y="2428475"/>
            <a:ext cx="2916590" cy="753665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5288937" y="3824151"/>
            <a:ext cx="1353633" cy="1200280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39614" y="6154929"/>
            <a:ext cx="8404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Spoke resonators will not be needed for acceleration (maybe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debuncher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)_</a:t>
            </a:r>
          </a:p>
        </p:txBody>
      </p:sp>
    </p:spTree>
    <p:extLst>
      <p:ext uri="{BB962C8B-B14F-4D97-AF65-F5344CB8AC3E}">
        <p14:creationId xmlns:p14="http://schemas.microsoft.com/office/powerpoint/2010/main" val="2941599937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Rate Limitation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 smtClean="0"/>
              <a:t>HINS was designed to operate at a 1% duty factor</a:t>
            </a:r>
          </a:p>
          <a:p>
            <a:r>
              <a:rPr lang="en-US" sz="2000" dirty="0" smtClean="0"/>
              <a:t>Large tune shifts were seen at the .1% level (~Hz x ~mA)</a:t>
            </a:r>
          </a:p>
          <a:p>
            <a:r>
              <a:rPr lang="en-US" sz="2000" dirty="0" smtClean="0"/>
              <a:t>A design flaw caused water leaks at ~30 cooling channel couplings within the RFQ, such that vacuum could not be maintained</a:t>
            </a:r>
          </a:p>
          <a:p>
            <a:pPr lvl="1"/>
            <a:r>
              <a:rPr lang="en-US" sz="2000" dirty="0" smtClean="0"/>
              <a:t>-&gt; No cooling</a:t>
            </a:r>
          </a:p>
          <a:p>
            <a:r>
              <a:rPr lang="en-US" sz="2000" dirty="0" smtClean="0"/>
              <a:t>Increased temperature resulted in the observed tune shifts.</a:t>
            </a:r>
          </a:p>
          <a:p>
            <a:r>
              <a:rPr lang="en-US" sz="2000" dirty="0" smtClean="0"/>
              <a:t>Bad for them, but no problem for us.</a:t>
            </a:r>
          </a:p>
          <a:p>
            <a:endParaRPr lang="en-US" sz="16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111" y="965135"/>
            <a:ext cx="4135148" cy="3347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2362" y="4675513"/>
            <a:ext cx="4451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As the RFQ heats up, this flange bulges, causing a parasitic mode to mix and shift the resonant frequency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799564" y="3293794"/>
            <a:ext cx="237235" cy="1409632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635022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HINS Parameters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Content Placeholder 6" descr="hins_table.png"/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" r="586" b="6949"/>
          <a:stretch/>
        </p:blipFill>
        <p:spPr>
          <a:xfrm>
            <a:off x="711703" y="1000432"/>
            <a:ext cx="7982248" cy="4177524"/>
          </a:xfrm>
        </p:spPr>
      </p:pic>
      <p:sp>
        <p:nvSpPr>
          <p:cNvPr id="3" name="Oval 2"/>
          <p:cNvSpPr/>
          <p:nvPr/>
        </p:nvSpPr>
        <p:spPr>
          <a:xfrm>
            <a:off x="5372667" y="1256108"/>
            <a:ext cx="572154" cy="33496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367909" y="321006"/>
            <a:ext cx="4549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matched to IOTA momentum, but </a:t>
            </a:r>
            <a:r>
              <a:rPr lang="el-GR" sz="1800" dirty="0" smtClean="0">
                <a:solidFill>
                  <a:srgbClr val="C00000"/>
                </a:solidFill>
                <a:latin typeface="+mn-lt"/>
              </a:rPr>
              <a:t>β=.073!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819226" y="725751"/>
            <a:ext cx="139550" cy="460573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5371562" y="3125188"/>
            <a:ext cx="572154" cy="33496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54781" y="5288485"/>
            <a:ext cx="3350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Big.  Will probably need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debuncher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(not yet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costed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)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405015" y="3419405"/>
            <a:ext cx="2079292" cy="1981859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426276" y="3821901"/>
            <a:ext cx="783689" cy="323255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943717" y="4157989"/>
            <a:ext cx="810493" cy="1368886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490347" y="5482754"/>
            <a:ext cx="2653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Why no one will steal this RFQ from us</a:t>
            </a:r>
          </a:p>
        </p:txBody>
      </p:sp>
    </p:spTree>
    <p:extLst>
      <p:ext uri="{BB962C8B-B14F-4D97-AF65-F5344CB8AC3E}">
        <p14:creationId xmlns:p14="http://schemas.microsoft.com/office/powerpoint/2010/main" val="423604203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Pulse Performance*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03776" y="690226"/>
            <a:ext cx="8385546" cy="956672"/>
          </a:xfrm>
        </p:spPr>
        <p:txBody>
          <a:bodyPr/>
          <a:lstStyle/>
          <a:p>
            <a:r>
              <a:rPr lang="en-US" sz="2000" dirty="0" smtClean="0"/>
              <a:t>Aside from the rate problems, the RFQ met specifications:</a:t>
            </a:r>
            <a:endParaRPr lang="en-US" sz="20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506" y="996817"/>
            <a:ext cx="3206191" cy="29065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847" y="3433361"/>
            <a:ext cx="2918035" cy="240998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156" y="3949762"/>
            <a:ext cx="3133935" cy="23541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87" y="1840044"/>
            <a:ext cx="3581211" cy="102108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4244" y="1479416"/>
            <a:ext cx="3432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Initial diagnostic configuration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27409" y="6252626"/>
            <a:ext cx="2916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C00000"/>
                </a:solidFill>
                <a:latin typeface="+mn-lt"/>
              </a:rPr>
              <a:t>V. </a:t>
            </a:r>
            <a:r>
              <a:rPr lang="en-US" sz="1600" dirty="0" err="1" smtClean="0">
                <a:solidFill>
                  <a:srgbClr val="C00000"/>
                </a:solidFill>
                <a:latin typeface="+mn-lt"/>
              </a:rPr>
              <a:t>Scarpine</a:t>
            </a:r>
            <a:r>
              <a:rPr lang="en-US" sz="1600" dirty="0" smtClean="0">
                <a:solidFill>
                  <a:srgbClr val="C00000"/>
                </a:solidFill>
                <a:latin typeface="+mn-lt"/>
              </a:rPr>
              <a:t>, et al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2379" y="6015361"/>
            <a:ext cx="3753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rgbClr val="C00000"/>
                </a:solidFill>
                <a:latin typeface="+mn-lt"/>
              </a:rPr>
              <a:t>unnormalized</a:t>
            </a:r>
            <a:r>
              <a:rPr lang="en-US" sz="1400" dirty="0" smtClean="0">
                <a:solidFill>
                  <a:srgbClr val="C00000"/>
                </a:solidFill>
                <a:latin typeface="+mn-lt"/>
              </a:rPr>
              <a:t> </a:t>
            </a:r>
            <a:r>
              <a:rPr lang="en-US" sz="1400" dirty="0" err="1" smtClean="0">
                <a:solidFill>
                  <a:srgbClr val="C00000"/>
                </a:solidFill>
                <a:latin typeface="+mn-lt"/>
              </a:rPr>
              <a:t>emittance</a:t>
            </a:r>
            <a:r>
              <a:rPr lang="en-US" sz="1400" dirty="0" smtClean="0">
                <a:solidFill>
                  <a:srgbClr val="C00000"/>
                </a:solidFill>
                <a:latin typeface="+mn-lt"/>
              </a:rPr>
              <a:t> ~2 </a:t>
            </a:r>
            <a:r>
              <a:rPr lang="el-GR" sz="1400" dirty="0" smtClean="0">
                <a:solidFill>
                  <a:srgbClr val="C00000"/>
                </a:solidFill>
                <a:latin typeface="+mn-lt"/>
              </a:rPr>
              <a:t>π-</a:t>
            </a:r>
            <a:r>
              <a:rPr lang="en-US" sz="1400" dirty="0" smtClean="0">
                <a:solidFill>
                  <a:srgbClr val="C00000"/>
                </a:solidFill>
                <a:latin typeface="+mn-lt"/>
              </a:rPr>
              <a:t>mm-</a:t>
            </a:r>
            <a:r>
              <a:rPr lang="en-US" sz="1400" dirty="0" err="1" smtClean="0">
                <a:solidFill>
                  <a:srgbClr val="C00000"/>
                </a:solidFill>
                <a:latin typeface="+mn-lt"/>
              </a:rPr>
              <a:t>mrad</a:t>
            </a:r>
            <a:endParaRPr lang="en-US" sz="1400" dirty="0" smtClean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90342" y="4869783"/>
            <a:ext cx="12570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C00000"/>
                </a:solidFill>
                <a:latin typeface="+mn-lt"/>
              </a:rPr>
              <a:t>Bunching efficiency</a:t>
            </a:r>
          </a:p>
        </p:txBody>
      </p:sp>
    </p:spTree>
    <p:extLst>
      <p:ext uri="{BB962C8B-B14F-4D97-AF65-F5344CB8AC3E}">
        <p14:creationId xmlns:p14="http://schemas.microsoft.com/office/powerpoint/2010/main" val="187367951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well modeled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545859"/>
          </a:xfrm>
        </p:spPr>
        <p:txBody>
          <a:bodyPr/>
          <a:lstStyle/>
          <a:p>
            <a:r>
              <a:rPr lang="en-US" dirty="0" smtClean="0"/>
              <a:t>TRACK*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June 9, 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ASTA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420" y="1233694"/>
            <a:ext cx="6677288" cy="47650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00725" y="6169081"/>
            <a:ext cx="2929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*J-P </a:t>
            </a:r>
            <a:r>
              <a:rPr lang="en-US" sz="1800" dirty="0" err="1" smtClean="0">
                <a:solidFill>
                  <a:srgbClr val="C00000"/>
                </a:solidFill>
                <a:latin typeface="+mn-lt"/>
              </a:rPr>
              <a:t>Carniero</a:t>
            </a:r>
            <a:endParaRPr lang="en-US" sz="1800" dirty="0" smtClean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2197909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PREBYS@7EJIGINFUVWYY57I" val="435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27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FF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800" dirty="0" smtClean="0">
            <a:solidFill>
              <a:srgbClr val="C00000"/>
            </a:solidFill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pulent">
    <a:dk1>
      <a:sysClr val="windowText" lastClr="000000"/>
    </a:dk1>
    <a:lt1>
      <a:sysClr val="window" lastClr="FFFFFF"/>
    </a:lt1>
    <a:dk2>
      <a:srgbClr val="B13F9A"/>
    </a:dk2>
    <a:lt2>
      <a:srgbClr val="F4E7ED"/>
    </a:lt2>
    <a:accent1>
      <a:srgbClr val="B83D68"/>
    </a:accent1>
    <a:accent2>
      <a:srgbClr val="AC66BB"/>
    </a:accent2>
    <a:accent3>
      <a:srgbClr val="DE6C36"/>
    </a:accent3>
    <a:accent4>
      <a:srgbClr val="F9B639"/>
    </a:accent4>
    <a:accent5>
      <a:srgbClr val="CF6DA4"/>
    </a:accent5>
    <a:accent6>
      <a:srgbClr val="FA8D3D"/>
    </a:accent6>
    <a:hlink>
      <a:srgbClr val="FFDE66"/>
    </a:hlink>
    <a:folHlink>
      <a:srgbClr val="D490C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quantum_universe_RMS_20080415</Template>
  <TotalTime>2138</TotalTime>
  <Words>1321</Words>
  <Application>Microsoft Macintosh PowerPoint</Application>
  <PresentationFormat>On-screen Show (4:3)</PresentationFormat>
  <Paragraphs>362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Opulent</vt:lpstr>
      <vt:lpstr>Protons in IOTA Ring</vt:lpstr>
      <vt:lpstr>Motivation</vt:lpstr>
      <vt:lpstr>Where to get protons</vt:lpstr>
      <vt:lpstr>RFQ Design and Specifications</vt:lpstr>
      <vt:lpstr>HINS Layout (During Operation)</vt:lpstr>
      <vt:lpstr>Rate Limitation</vt:lpstr>
      <vt:lpstr>HINS Parameters</vt:lpstr>
      <vt:lpstr>Single Pulse Performance*</vt:lpstr>
      <vt:lpstr>Performance well modeled</vt:lpstr>
      <vt:lpstr>Injection Plan</vt:lpstr>
      <vt:lpstr>Design Issues</vt:lpstr>
      <vt:lpstr>Achromatic Dogleg</vt:lpstr>
      <vt:lpstr>Modified Injection</vt:lpstr>
      <vt:lpstr>Taking stock of what we have and what we haven’t</vt:lpstr>
      <vt:lpstr>Challenge: RFQs need lots of stuff</vt:lpstr>
      <vt:lpstr>Location of RFQ Supply Hardware</vt:lpstr>
      <vt:lpstr>New Layout</vt:lpstr>
      <vt:lpstr>Cost Estimate</vt:lpstr>
      <vt:lpstr>Possible Future Upgrade: H- injection</vt:lpstr>
      <vt:lpstr>To Do</vt:lpstr>
    </vt:vector>
  </TitlesOfParts>
  <Company>Fermilab Beams Division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Antiproton Stacking and Cooling</dc:title>
  <dc:creator>localadmin</dc:creator>
  <cp:lastModifiedBy>Accelerator Division</cp:lastModifiedBy>
  <cp:revision>158</cp:revision>
  <dcterms:created xsi:type="dcterms:W3CDTF">2003-06-24T14:15:57Z</dcterms:created>
  <dcterms:modified xsi:type="dcterms:W3CDTF">2014-06-09T21:50:01Z</dcterms:modified>
</cp:coreProperties>
</file>